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84" r:id="rId7"/>
    <p:sldId id="271" r:id="rId8"/>
    <p:sldId id="285" r:id="rId9"/>
    <p:sldId id="286" r:id="rId10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302" r:id="rId24"/>
    <p:sldId id="303" r:id="rId25"/>
    <p:sldId id="304" r:id="rId26"/>
    <p:sldId id="305" r:id="rId27"/>
    <p:sldId id="299" r:id="rId28"/>
    <p:sldId id="309" r:id="rId29"/>
    <p:sldId id="308" r:id="rId30"/>
    <p:sldId id="310" r:id="rId31"/>
    <p:sldId id="311" r:id="rId32"/>
    <p:sldId id="27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D6"/>
    <a:srgbClr val="6C99A9"/>
    <a:srgbClr val="FFFFDF"/>
    <a:srgbClr val="204354"/>
    <a:srgbClr val="E1AB57"/>
    <a:srgbClr val="1D3D4C"/>
    <a:srgbClr val="18223D"/>
    <a:srgbClr val="BCDAE6"/>
    <a:srgbClr val="2C5E75"/>
    <a:srgbClr val="85B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因为二者直接上跳经过的都是他们的祖先，所以相遇的第一个节点就是</a:t>
            </a:r>
            <a:r>
              <a:rPr lang="zh-CN" altLang="en-US"/>
              <a:t>最近公共祖先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因为二者直接上跳经过的都是他们的祖先，所以相遇的第一个节点就是</a:t>
            </a:r>
            <a:r>
              <a:rPr lang="zh-CN" altLang="en-US"/>
              <a:t>最近公共祖先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因为二者直接上跳经过的都是他们的祖先，所以相遇的第一个节点就是</a:t>
            </a:r>
            <a:r>
              <a:rPr lang="zh-CN" altLang="en-US"/>
              <a:t>最近公共祖先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 l="-3000" r="-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sv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6.xml"/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l="-3000" r="-2000" b="-1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1" name="组合 30"/>
          <p:cNvGrpSpPr/>
          <p:nvPr/>
        </p:nvGrpSpPr>
        <p:grpSpPr>
          <a:xfrm>
            <a:off x="1000125" y="3830955"/>
            <a:ext cx="11387455" cy="2381250"/>
            <a:chOff x="661" y="5132"/>
            <a:chExt cx="17933" cy="3750"/>
          </a:xfrm>
        </p:grpSpPr>
        <p:pic>
          <p:nvPicPr>
            <p:cNvPr id="18" name="图片 17" descr="19fdb3bf6f4322673be0e0e5acec82f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7" y="5146"/>
              <a:ext cx="2898" cy="3736"/>
            </a:xfrm>
            <a:prstGeom prst="rect">
              <a:avLst/>
            </a:prstGeom>
          </p:spPr>
        </p:pic>
        <p:pic>
          <p:nvPicPr>
            <p:cNvPr id="19" name="图片 18" descr="68b0d3f0c8a0ff87cbb883ea2babfb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" y="5146"/>
              <a:ext cx="3503" cy="3736"/>
            </a:xfrm>
            <a:prstGeom prst="rect">
              <a:avLst/>
            </a:prstGeom>
          </p:spPr>
        </p:pic>
        <p:pic>
          <p:nvPicPr>
            <p:cNvPr id="20" name="图片 19" descr="31244a9a74eba77a56e49ba56425f7e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" y="5146"/>
              <a:ext cx="2913" cy="3736"/>
            </a:xfrm>
            <a:prstGeom prst="rect">
              <a:avLst/>
            </a:prstGeom>
          </p:spPr>
        </p:pic>
        <p:pic>
          <p:nvPicPr>
            <p:cNvPr id="21" name="图片 20" descr="1783539b9cf1462a8c3f8d75ab9213c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2" y="5132"/>
              <a:ext cx="3025" cy="3736"/>
            </a:xfrm>
            <a:prstGeom prst="rect">
              <a:avLst/>
            </a:prstGeom>
          </p:spPr>
        </p:pic>
        <p:pic>
          <p:nvPicPr>
            <p:cNvPr id="22" name="图片 21" descr="4210889f2d8c6faf92bc3205595e30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21" y="5132"/>
              <a:ext cx="2682" cy="3736"/>
            </a:xfrm>
            <a:prstGeom prst="rect">
              <a:avLst/>
            </a:prstGeom>
          </p:spPr>
        </p:pic>
        <p:pic>
          <p:nvPicPr>
            <p:cNvPr id="23" name="图片 22" descr="a3ebe3ccc3c5d42cac27c881dc681e4d"/>
            <p:cNvPicPr>
              <a:picLocks noChangeAspect="1"/>
            </p:cNvPicPr>
            <p:nvPr/>
          </p:nvPicPr>
          <p:blipFill>
            <a:blip r:embed="rId7"/>
            <a:srcRect l="8032" t="11779" r="12316"/>
            <a:stretch>
              <a:fillRect/>
            </a:stretch>
          </p:blipFill>
          <p:spPr>
            <a:xfrm>
              <a:off x="11505" y="5872"/>
              <a:ext cx="2975" cy="2996"/>
            </a:xfrm>
            <a:prstGeom prst="rect">
              <a:avLst/>
            </a:prstGeom>
          </p:spPr>
        </p:pic>
        <p:pic>
          <p:nvPicPr>
            <p:cNvPr id="24" name="图片 23" descr="a64cbdbe5603d2df3be625f30f7062a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18" y="5132"/>
              <a:ext cx="2876" cy="3736"/>
            </a:xfrm>
            <a:prstGeom prst="rect">
              <a:avLst/>
            </a:prstGeom>
          </p:spPr>
        </p:pic>
        <p:pic>
          <p:nvPicPr>
            <p:cNvPr id="25" name="图片 24" descr="cf2d6b8b76d36345da8d6f39df7926f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5" y="5146"/>
              <a:ext cx="3399" cy="3736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3059430" y="718185"/>
            <a:ext cx="7701280" cy="3415030"/>
            <a:chOff x="4482" y="1260"/>
            <a:chExt cx="12128" cy="5378"/>
          </a:xfrm>
        </p:grpSpPr>
        <p:sp>
          <p:nvSpPr>
            <p:cNvPr id="32" name="文本框 31"/>
            <p:cNvSpPr txBox="1"/>
            <p:nvPr/>
          </p:nvSpPr>
          <p:spPr>
            <a:xfrm>
              <a:off x="6102" y="3480"/>
              <a:ext cx="10508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6000" b="1">
                  <a:solidFill>
                    <a:srgbClr val="FFFFDF"/>
                  </a:solidFill>
                  <a:latin typeface="华康娃娃体W5(P)" panose="040B0500000000000000" charset="-122"/>
                  <a:ea typeface="华康娃娃体W5(P)" panose="040B0500000000000000" charset="-122"/>
                </a:rPr>
                <a:t>最近公共祖先</a:t>
              </a:r>
              <a:endParaRPr lang="zh-CN" altLang="en-US" sz="6000" b="1">
                <a:solidFill>
                  <a:srgbClr val="FFFFDF"/>
                </a:solidFill>
                <a:latin typeface="华康娃娃体W5(P)" panose="040B0500000000000000" charset="-122"/>
                <a:ea typeface="华康娃娃体W5(P)" panose="040B05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482" y="1260"/>
              <a:ext cx="1620" cy="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>
                  <a:solidFill>
                    <a:srgbClr val="FFFFDF"/>
                  </a:solidFill>
                  <a:latin typeface="华康娃娃体W5(P)" panose="040B0500000000000000" charset="-122"/>
                  <a:ea typeface="华康娃娃体W5(P)" panose="040B0500000000000000" charset="-122"/>
                </a:rPr>
                <a:t>LCA</a:t>
              </a:r>
              <a:endParaRPr lang="en-US" altLang="zh-CN" sz="7200">
                <a:solidFill>
                  <a:srgbClr val="FFFFDF"/>
                </a:solidFill>
                <a:latin typeface="华康娃娃体W5(P)" panose="040B0500000000000000" charset="-122"/>
                <a:ea typeface="华康娃娃体W5(P)" panose="040B0500000000000000" charset="-122"/>
              </a:endParaRPr>
            </a:p>
          </p:txBody>
        </p:sp>
      </p:grp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0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39" name="图片 38" descr="cd4246a807547edbc36dab71eb8b4e5a"/>
          <p:cNvPicPr>
            <a:picLocks noChangeAspect="1"/>
          </p:cNvPicPr>
          <p:nvPr/>
        </p:nvPicPr>
        <p:blipFill>
          <a:blip r:embed="rId11">
            <a:lum bright="6000" contrast="-48000"/>
          </a:blip>
          <a:stretch>
            <a:fillRect/>
          </a:stretch>
        </p:blipFill>
        <p:spPr>
          <a:xfrm>
            <a:off x="8489315" y="2625725"/>
            <a:ext cx="1214120" cy="121412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273550" y="3142615"/>
            <a:ext cx="4124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CUC - ACM Training 10</a:t>
            </a:r>
            <a:endParaRPr lang="en-US" altLang="zh-CN" sz="28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25485" y="6065520"/>
            <a:ext cx="36455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19 </a:t>
            </a:r>
            <a:r>
              <a:rPr lang="zh-CN" altLang="en-US" sz="28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数媒技</a:t>
            </a:r>
            <a:r>
              <a:rPr lang="en-US" altLang="zh-CN" sz="28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 </a:t>
            </a:r>
            <a:r>
              <a:rPr lang="zh-CN" altLang="en-US" sz="28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杨雪婷</a:t>
            </a:r>
            <a:endParaRPr lang="zh-CN" altLang="en-US" sz="28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63695" y="32448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</a:rPr>
              <a:t>朴素算法</a:t>
            </a:r>
            <a:endParaRPr lang="zh-CN" altLang="en-US" sz="4000" b="1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4398"/>
          <a:stretch>
            <a:fillRect/>
          </a:stretch>
        </p:blipFill>
        <p:spPr>
          <a:xfrm>
            <a:off x="1087120" y="1344295"/>
            <a:ext cx="8183880" cy="5050790"/>
          </a:xfrm>
          <a:prstGeom prst="rect">
            <a:avLst/>
          </a:prstGeom>
        </p:spPr>
      </p:pic>
      <p:pic>
        <p:nvPicPr>
          <p:cNvPr id="14" name="图片 13" descr="a64cbdbe5603d2df3be625f30f7062a8"/>
          <p:cNvPicPr>
            <a:picLocks noChangeAspect="1"/>
          </p:cNvPicPr>
          <p:nvPr/>
        </p:nvPicPr>
        <p:blipFill>
          <a:blip r:embed="rId3"/>
          <a:srcRect l="12329" t="11327" r="2069" b="3213"/>
          <a:stretch>
            <a:fillRect/>
          </a:stretch>
        </p:blipFill>
        <p:spPr>
          <a:xfrm>
            <a:off x="9432925" y="3391535"/>
            <a:ext cx="2621280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056640"/>
            <a:ext cx="4449445" cy="4745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69790" y="3146425"/>
            <a:ext cx="913130" cy="1861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15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3</a:t>
            </a:r>
            <a:endParaRPr lang="en-US" altLang="zh-CN" sz="115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6342380" y="2531110"/>
            <a:ext cx="4623435" cy="61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4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Doubling Algorithm</a:t>
            </a:r>
            <a:endParaRPr lang="zh-CN" altLang="en-US" sz="4000" b="1" dirty="0" smtClean="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97680" y="2531110"/>
            <a:ext cx="1249680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PART2</a:t>
            </a:r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21070" y="2531110"/>
            <a:ext cx="15430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22925" y="2531110"/>
            <a:ext cx="24574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75375" y="375412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倍增</a:t>
            </a: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算法</a:t>
            </a:r>
            <a:endParaRPr lang="zh-CN" altLang="en-US" sz="3200" b="1" dirty="0" smtClean="0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06060" y="1767840"/>
            <a:ext cx="655320" cy="655320"/>
            <a:chOff x="1900" y="5102"/>
            <a:chExt cx="1032" cy="1032"/>
          </a:xfrm>
        </p:grpSpPr>
        <p:sp>
          <p:nvSpPr>
            <p:cNvPr id="3" name="菱形 2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306060" y="4563110"/>
            <a:ext cx="655320" cy="655320"/>
            <a:chOff x="1900" y="5102"/>
            <a:chExt cx="1032" cy="1032"/>
          </a:xfrm>
        </p:grpSpPr>
        <p:sp>
          <p:nvSpPr>
            <p:cNvPr id="10" name="菱形 9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204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060440" y="1767840"/>
            <a:ext cx="43110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倍增算法实现大步跳跃。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为了尽可能跳得更远，我们需要维护他的多级祖先而非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直接祖先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单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次查询：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O(h) --&gt; O(logh)</a:t>
            </a:r>
            <a:endParaRPr lang="en-US" altLang="zh-CN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90920" y="4563110"/>
            <a:ext cx="52673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如果将节点的所有祖先全部存储，查询是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O(1)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但是存储是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O(n^2)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的。对时间空间进行权衡后，算法保留了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次方级祖先，即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级等等</a:t>
            </a:r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祖先</a:t>
            </a:r>
            <a:endParaRPr lang="zh-CN" altLang="en-US" sz="2400" dirty="0">
              <a:solidFill>
                <a:srgbClr val="204354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1080770" y="2049780"/>
            <a:ext cx="3046730" cy="4502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2855" y="1448435"/>
            <a:ext cx="5904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那如何跳转到没有存储的祖先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488315" y="3003550"/>
            <a:ext cx="2409190" cy="35604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00425" y="1528445"/>
            <a:ext cx="300355" cy="300355"/>
            <a:chOff x="1900" y="5102"/>
            <a:chExt cx="1032" cy="1032"/>
          </a:xfrm>
        </p:grpSpPr>
        <p:sp>
          <p:nvSpPr>
            <p:cNvPr id="14" name="菱形 13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2365"/>
          <a:stretch>
            <a:fillRect/>
          </a:stretch>
        </p:blipFill>
        <p:spPr>
          <a:xfrm>
            <a:off x="3507105" y="2369185"/>
            <a:ext cx="6748780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2855" y="1448435"/>
            <a:ext cx="59048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模拟如何求得节点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19(dep = 1101)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和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节点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2(dep = 10) 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LCA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488315" y="3003550"/>
            <a:ext cx="2409190" cy="35604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00425" y="1528445"/>
            <a:ext cx="300355" cy="300355"/>
            <a:chOff x="1900" y="5102"/>
            <a:chExt cx="1032" cy="1032"/>
          </a:xfrm>
        </p:grpSpPr>
        <p:sp>
          <p:nvSpPr>
            <p:cNvPr id="14" name="菱形 13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60" y="2360930"/>
            <a:ext cx="715327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2855" y="1448435"/>
            <a:ext cx="59048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从深度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101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）继续跳，跳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级（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100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）到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发现跳过头了，于是从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重新跳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级到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。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488315" y="3003550"/>
            <a:ext cx="2409190" cy="35604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00425" y="1528445"/>
            <a:ext cx="300355" cy="300355"/>
            <a:chOff x="1900" y="5102"/>
            <a:chExt cx="1032" cy="1032"/>
          </a:xfrm>
        </p:grpSpPr>
        <p:sp>
          <p:nvSpPr>
            <p:cNvPr id="14" name="菱形 13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60" y="2421890"/>
            <a:ext cx="7019925" cy="4311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2855" y="1243965"/>
            <a:ext cx="61556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在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的地方深度是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11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），如果还是以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的步长（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）进行跳跃就和之前从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跳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级一样了，因此只跳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次方即跳到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号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(dep=2)</a:t>
            </a:r>
            <a:endParaRPr lang="en-US" altLang="zh-CN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488315" y="3003550"/>
            <a:ext cx="2409190" cy="35604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00425" y="1323975"/>
            <a:ext cx="300355" cy="300355"/>
            <a:chOff x="1900" y="5102"/>
            <a:chExt cx="1032" cy="1032"/>
          </a:xfrm>
        </p:grpSpPr>
        <p:sp>
          <p:nvSpPr>
            <p:cNvPr id="14" name="菱形 13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55" y="2611755"/>
            <a:ext cx="6471920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2855" y="1243965"/>
            <a:ext cx="61556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接着同时上跳找到公共节点。但是区别于朴素算法，不应该将两节点的相遇作为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结束。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488315" y="3003550"/>
            <a:ext cx="2409190" cy="35604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00425" y="1323975"/>
            <a:ext cx="300355" cy="300355"/>
            <a:chOff x="1900" y="5102"/>
            <a:chExt cx="1032" cy="1032"/>
          </a:xfrm>
        </p:grpSpPr>
        <p:sp>
          <p:nvSpPr>
            <p:cNvPr id="14" name="菱形 13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3507105"/>
            <a:ext cx="6762750" cy="2886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92855" y="2317750"/>
            <a:ext cx="61556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近似的想法：以两节点的几乎相遇作为条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件。即：两节点不相遇而父节点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相遇。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00425" y="2397760"/>
            <a:ext cx="300355" cy="300355"/>
            <a:chOff x="1900" y="5102"/>
            <a:chExt cx="1032" cy="1032"/>
          </a:xfrm>
        </p:grpSpPr>
        <p:sp>
          <p:nvSpPr>
            <p:cNvPr id="10" name="菱形 9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4104"/>
            <a:ext cx="12192000" cy="3173896"/>
            <a:chOff x="0" y="3940990"/>
            <a:chExt cx="12192000" cy="2917010"/>
          </a:xfrm>
          <a:solidFill>
            <a:srgbClr val="FFFFDF"/>
          </a:solidFill>
        </p:grpSpPr>
        <p:sp>
          <p:nvSpPr>
            <p:cNvPr id="19" name="矩形 5"/>
            <p:cNvSpPr/>
            <p:nvPr/>
          </p:nvSpPr>
          <p:spPr>
            <a:xfrm>
              <a:off x="0" y="3940990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139772"/>
              <a:ext cx="12192000" cy="2718228"/>
            </a:xfrm>
            <a:custGeom>
              <a:avLst/>
              <a:gdLst>
                <a:gd name="connsiteX0" fmla="*/ 0 w 12192000"/>
                <a:gd name="connsiteY0" fmla="*/ 0 h 2577548"/>
                <a:gd name="connsiteX1" fmla="*/ 12192000 w 12192000"/>
                <a:gd name="connsiteY1" fmla="*/ 0 h 2577548"/>
                <a:gd name="connsiteX2" fmla="*/ 12192000 w 12192000"/>
                <a:gd name="connsiteY2" fmla="*/ 2577548 h 2577548"/>
                <a:gd name="connsiteX3" fmla="*/ 0 w 12192000"/>
                <a:gd name="connsiteY3" fmla="*/ 2577548 h 2577548"/>
                <a:gd name="connsiteX4" fmla="*/ 0 w 12192000"/>
                <a:gd name="connsiteY4" fmla="*/ 0 h 2577548"/>
                <a:gd name="connsiteX0-1" fmla="*/ 0 w 12192000"/>
                <a:gd name="connsiteY0-2" fmla="*/ 0 h 2577548"/>
                <a:gd name="connsiteX1-3" fmla="*/ 12192000 w 12192000"/>
                <a:gd name="connsiteY1-4" fmla="*/ 0 h 2577548"/>
                <a:gd name="connsiteX2-5" fmla="*/ 12192000 w 12192000"/>
                <a:gd name="connsiteY2-6" fmla="*/ 2577548 h 2577548"/>
                <a:gd name="connsiteX3-7" fmla="*/ 0 w 12192000"/>
                <a:gd name="connsiteY3-8" fmla="*/ 2577548 h 2577548"/>
                <a:gd name="connsiteX4-9" fmla="*/ 0 w 12192000"/>
                <a:gd name="connsiteY4-10" fmla="*/ 0 h 2577548"/>
                <a:gd name="connsiteX0-11" fmla="*/ 0 w 12192000"/>
                <a:gd name="connsiteY0-12" fmla="*/ 140680 h 2718228"/>
                <a:gd name="connsiteX1-13" fmla="*/ 12192000 w 12192000"/>
                <a:gd name="connsiteY1-14" fmla="*/ 140680 h 2718228"/>
                <a:gd name="connsiteX2-15" fmla="*/ 12192000 w 12192000"/>
                <a:gd name="connsiteY2-16" fmla="*/ 2718228 h 2718228"/>
                <a:gd name="connsiteX3-17" fmla="*/ 0 w 12192000"/>
                <a:gd name="connsiteY3-18" fmla="*/ 2718228 h 2718228"/>
                <a:gd name="connsiteX4-19" fmla="*/ 0 w 12192000"/>
                <a:gd name="connsiteY4-20" fmla="*/ 140680 h 27182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2718228">
                  <a:moveTo>
                    <a:pt x="0" y="140680"/>
                  </a:moveTo>
                  <a:cubicBezTo>
                    <a:pt x="4130261" y="1836958"/>
                    <a:pt x="8326783" y="-588190"/>
                    <a:pt x="12192000" y="140680"/>
                  </a:cubicBezTo>
                  <a:lnTo>
                    <a:pt x="12192000" y="2718228"/>
                  </a:lnTo>
                  <a:lnTo>
                    <a:pt x="0" y="2718228"/>
                  </a:lnTo>
                  <a:lnTo>
                    <a:pt x="0" y="140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18285" y="41973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倍增</a:t>
            </a:r>
            <a:r>
              <a:rPr lang="zh-CN" altLang="en-US" sz="40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70555" y="1519555"/>
            <a:ext cx="61556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那如何维护节点的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次方级祖先：</a:t>
            </a:r>
            <a:endParaRPr lang="en-US" altLang="zh-CN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 descr="19fdb3bf6f4322673be0e0e5acec82f5"/>
          <p:cNvPicPr>
            <a:picLocks noChangeAspect="1"/>
          </p:cNvPicPr>
          <p:nvPr/>
        </p:nvPicPr>
        <p:blipFill>
          <a:blip r:embed="rId2"/>
          <a:srcRect l="16885" t="11580" r="18005" b="13800"/>
          <a:stretch>
            <a:fillRect/>
          </a:stretch>
        </p:blipFill>
        <p:spPr>
          <a:xfrm>
            <a:off x="0" y="2233295"/>
            <a:ext cx="2982595" cy="44081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778125" y="1599565"/>
            <a:ext cx="300355" cy="300355"/>
            <a:chOff x="1900" y="5102"/>
            <a:chExt cx="1032" cy="1032"/>
          </a:xfrm>
        </p:grpSpPr>
        <p:sp>
          <p:nvSpPr>
            <p:cNvPr id="14" name="菱形 13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E1AB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990" y="1899920"/>
            <a:ext cx="2047875" cy="4572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27375" y="2270125"/>
            <a:ext cx="51987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节点</a:t>
            </a:r>
            <a:r>
              <a:rPr lang="en-US" altLang="zh-CN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12</a:t>
            </a:r>
            <a:r>
              <a:rPr lang="zh-CN" altLang="en-US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级祖先是节点</a:t>
            </a:r>
            <a:r>
              <a:rPr lang="en-US" altLang="zh-CN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12</a:t>
            </a:r>
            <a:r>
              <a:rPr lang="zh-CN" altLang="en-US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级祖先的</a:t>
            </a:r>
            <a:r>
              <a:rPr lang="en-US" altLang="zh-CN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32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级祖先</a:t>
            </a:r>
            <a:endParaRPr lang="zh-CN" altLang="en-US" sz="32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244340"/>
            <a:ext cx="4952365" cy="12909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056640"/>
            <a:ext cx="4449445" cy="4745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69790" y="3146425"/>
            <a:ext cx="913130" cy="1861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15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4</a:t>
            </a:r>
            <a:endParaRPr lang="en-US" altLang="zh-CN" sz="115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6342380" y="2531110"/>
            <a:ext cx="4623435" cy="61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4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Targan Algorithm</a:t>
            </a:r>
            <a:endParaRPr lang="zh-CN" altLang="en-US" sz="4000" b="1" dirty="0" smtClean="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97680" y="2531110"/>
            <a:ext cx="1249680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PART2</a:t>
            </a:r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21070" y="2531110"/>
            <a:ext cx="15430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22925" y="2531110"/>
            <a:ext cx="24574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75375" y="3754120"/>
            <a:ext cx="22301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Tarjan</a:t>
            </a: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算法</a:t>
            </a:r>
            <a:endParaRPr lang="zh-CN" altLang="en-US" sz="3200" b="1" dirty="0" smtClean="0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0" y="-12064"/>
            <a:ext cx="12192000" cy="5307764"/>
            <a:chOff x="0" y="1"/>
            <a:chExt cx="12192000" cy="5616399"/>
          </a:xfrm>
          <a:solidFill>
            <a:srgbClr val="FFFFDF"/>
          </a:solidFill>
        </p:grpSpPr>
        <p:sp>
          <p:nvSpPr>
            <p:cNvPr id="19" name="矩形 8"/>
            <p:cNvSpPr/>
            <p:nvPr/>
          </p:nvSpPr>
          <p:spPr>
            <a:xfrm>
              <a:off x="0" y="116119"/>
              <a:ext cx="12192000" cy="5500281"/>
            </a:xfrm>
            <a:custGeom>
              <a:avLst/>
              <a:gdLst>
                <a:gd name="connsiteX0" fmla="*/ 0 w 12192000"/>
                <a:gd name="connsiteY0" fmla="*/ 0 h 5210629"/>
                <a:gd name="connsiteX1" fmla="*/ 12192000 w 12192000"/>
                <a:gd name="connsiteY1" fmla="*/ 0 h 5210629"/>
                <a:gd name="connsiteX2" fmla="*/ 12192000 w 12192000"/>
                <a:gd name="connsiteY2" fmla="*/ 5210629 h 5210629"/>
                <a:gd name="connsiteX3" fmla="*/ 0 w 12192000"/>
                <a:gd name="connsiteY3" fmla="*/ 5210629 h 5210629"/>
                <a:gd name="connsiteX4" fmla="*/ 0 w 12192000"/>
                <a:gd name="connsiteY4" fmla="*/ 0 h 5210629"/>
                <a:gd name="connsiteX0-1" fmla="*/ 0 w 12192000"/>
                <a:gd name="connsiteY0-2" fmla="*/ 0 h 6168572"/>
                <a:gd name="connsiteX1-3" fmla="*/ 12192000 w 12192000"/>
                <a:gd name="connsiteY1-4" fmla="*/ 0 h 6168572"/>
                <a:gd name="connsiteX2-5" fmla="*/ 12192000 w 12192000"/>
                <a:gd name="connsiteY2-6" fmla="*/ 6168572 h 6168572"/>
                <a:gd name="connsiteX3-7" fmla="*/ 0 w 12192000"/>
                <a:gd name="connsiteY3-8" fmla="*/ 5210629 h 6168572"/>
                <a:gd name="connsiteX4-9" fmla="*/ 0 w 12192000"/>
                <a:gd name="connsiteY4-10" fmla="*/ 0 h 6168572"/>
                <a:gd name="connsiteX0-11" fmla="*/ 0 w 12192000"/>
                <a:gd name="connsiteY0-12" fmla="*/ 0 h 6168572"/>
                <a:gd name="connsiteX1-13" fmla="*/ 12192000 w 12192000"/>
                <a:gd name="connsiteY1-14" fmla="*/ 0 h 6168572"/>
                <a:gd name="connsiteX2-15" fmla="*/ 12192000 w 12192000"/>
                <a:gd name="connsiteY2-16" fmla="*/ 6168572 h 6168572"/>
                <a:gd name="connsiteX3-17" fmla="*/ 0 w 12192000"/>
                <a:gd name="connsiteY3-18" fmla="*/ 5210629 h 6168572"/>
                <a:gd name="connsiteX4-19" fmla="*/ 0 w 12192000"/>
                <a:gd name="connsiteY4-20" fmla="*/ 0 h 6168572"/>
                <a:gd name="connsiteX0-21" fmla="*/ 0 w 12192000"/>
                <a:gd name="connsiteY0-22" fmla="*/ 0 h 6168572"/>
                <a:gd name="connsiteX1-23" fmla="*/ 12192000 w 12192000"/>
                <a:gd name="connsiteY1-24" fmla="*/ 0 h 6168572"/>
                <a:gd name="connsiteX2-25" fmla="*/ 12192000 w 12192000"/>
                <a:gd name="connsiteY2-26" fmla="*/ 6168572 h 6168572"/>
                <a:gd name="connsiteX3-27" fmla="*/ 0 w 12192000"/>
                <a:gd name="connsiteY3-28" fmla="*/ 5210629 h 6168572"/>
                <a:gd name="connsiteX4-29" fmla="*/ 0 w 12192000"/>
                <a:gd name="connsiteY4-30" fmla="*/ 0 h 61685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6168572">
                  <a:moveTo>
                    <a:pt x="0" y="0"/>
                  </a:moveTo>
                  <a:lnTo>
                    <a:pt x="12192000" y="0"/>
                  </a:lnTo>
                  <a:lnTo>
                    <a:pt x="12192000" y="6168572"/>
                  </a:lnTo>
                  <a:cubicBezTo>
                    <a:pt x="9608457" y="5507425"/>
                    <a:pt x="4034971" y="4553276"/>
                    <a:pt x="0" y="52106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"/>
              <a:ext cx="12192000" cy="5500281"/>
            </a:xfrm>
            <a:custGeom>
              <a:avLst/>
              <a:gdLst>
                <a:gd name="connsiteX0" fmla="*/ 0 w 12192000"/>
                <a:gd name="connsiteY0" fmla="*/ 0 h 5210629"/>
                <a:gd name="connsiteX1" fmla="*/ 12192000 w 12192000"/>
                <a:gd name="connsiteY1" fmla="*/ 0 h 5210629"/>
                <a:gd name="connsiteX2" fmla="*/ 12192000 w 12192000"/>
                <a:gd name="connsiteY2" fmla="*/ 5210629 h 5210629"/>
                <a:gd name="connsiteX3" fmla="*/ 0 w 12192000"/>
                <a:gd name="connsiteY3" fmla="*/ 5210629 h 5210629"/>
                <a:gd name="connsiteX4" fmla="*/ 0 w 12192000"/>
                <a:gd name="connsiteY4" fmla="*/ 0 h 5210629"/>
                <a:gd name="connsiteX0-1" fmla="*/ 0 w 12192000"/>
                <a:gd name="connsiteY0-2" fmla="*/ 0 h 6168572"/>
                <a:gd name="connsiteX1-3" fmla="*/ 12192000 w 12192000"/>
                <a:gd name="connsiteY1-4" fmla="*/ 0 h 6168572"/>
                <a:gd name="connsiteX2-5" fmla="*/ 12192000 w 12192000"/>
                <a:gd name="connsiteY2-6" fmla="*/ 6168572 h 6168572"/>
                <a:gd name="connsiteX3-7" fmla="*/ 0 w 12192000"/>
                <a:gd name="connsiteY3-8" fmla="*/ 5210629 h 6168572"/>
                <a:gd name="connsiteX4-9" fmla="*/ 0 w 12192000"/>
                <a:gd name="connsiteY4-10" fmla="*/ 0 h 6168572"/>
                <a:gd name="connsiteX0-11" fmla="*/ 0 w 12192000"/>
                <a:gd name="connsiteY0-12" fmla="*/ 0 h 6168572"/>
                <a:gd name="connsiteX1-13" fmla="*/ 12192000 w 12192000"/>
                <a:gd name="connsiteY1-14" fmla="*/ 0 h 6168572"/>
                <a:gd name="connsiteX2-15" fmla="*/ 12192000 w 12192000"/>
                <a:gd name="connsiteY2-16" fmla="*/ 6168572 h 6168572"/>
                <a:gd name="connsiteX3-17" fmla="*/ 0 w 12192000"/>
                <a:gd name="connsiteY3-18" fmla="*/ 5210629 h 6168572"/>
                <a:gd name="connsiteX4-19" fmla="*/ 0 w 12192000"/>
                <a:gd name="connsiteY4-20" fmla="*/ 0 h 6168572"/>
                <a:gd name="connsiteX0-21" fmla="*/ 0 w 12192000"/>
                <a:gd name="connsiteY0-22" fmla="*/ 0 h 6168572"/>
                <a:gd name="connsiteX1-23" fmla="*/ 12192000 w 12192000"/>
                <a:gd name="connsiteY1-24" fmla="*/ 0 h 6168572"/>
                <a:gd name="connsiteX2-25" fmla="*/ 12192000 w 12192000"/>
                <a:gd name="connsiteY2-26" fmla="*/ 6168572 h 6168572"/>
                <a:gd name="connsiteX3-27" fmla="*/ 0 w 12192000"/>
                <a:gd name="connsiteY3-28" fmla="*/ 5210629 h 6168572"/>
                <a:gd name="connsiteX4-29" fmla="*/ 0 w 12192000"/>
                <a:gd name="connsiteY4-30" fmla="*/ 0 h 61685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6168572">
                  <a:moveTo>
                    <a:pt x="0" y="0"/>
                  </a:moveTo>
                  <a:lnTo>
                    <a:pt x="12192000" y="0"/>
                  </a:lnTo>
                  <a:lnTo>
                    <a:pt x="12192000" y="6168572"/>
                  </a:lnTo>
                  <a:cubicBezTo>
                    <a:pt x="9608457" y="5507425"/>
                    <a:pt x="4034971" y="4553276"/>
                    <a:pt x="0" y="521062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58400" y="-12065"/>
            <a:ext cx="2133600" cy="3766185"/>
          </a:xfrm>
          <a:prstGeom prst="rect">
            <a:avLst/>
          </a:prstGeom>
        </p:spPr>
      </p:pic>
      <p:pic>
        <p:nvPicPr>
          <p:cNvPr id="20" name="图片 19" descr="31244a9a74eba77a56e49ba56425f7e9"/>
          <p:cNvPicPr>
            <a:picLocks noChangeAspect="1"/>
          </p:cNvPicPr>
          <p:nvPr/>
        </p:nvPicPr>
        <p:blipFill>
          <a:blip r:embed="rId2"/>
          <a:srcRect l="14638" t="14060" r="14678" b="12251"/>
          <a:stretch>
            <a:fillRect/>
          </a:stretch>
        </p:blipFill>
        <p:spPr>
          <a:xfrm>
            <a:off x="229235" y="1627505"/>
            <a:ext cx="3385185" cy="452628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825775" y="3367658"/>
            <a:ext cx="1697391" cy="1697391"/>
          </a:xfrm>
          <a:prstGeom prst="ellipse">
            <a:avLst/>
          </a:prstGeom>
          <a:solidFill>
            <a:srgbClr val="E1B369"/>
          </a:solidFill>
          <a:ln w="76200">
            <a:solidFill>
              <a:srgbClr val="204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1500">
                <a:solidFill>
                  <a:srgbClr val="DF5D3D"/>
                </a:solidFill>
                <a:latin typeface="方正康体_GBK" panose="03000509000000000000" charset="-122"/>
                <a:ea typeface="方正康体_GBK" panose="03000509000000000000" charset="-122"/>
              </a:rPr>
              <a:t>1</a:t>
            </a:r>
            <a:endParaRPr lang="en-US" altLang="zh-CN" sz="11500">
              <a:solidFill>
                <a:srgbClr val="DF5D3D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176757" y="3569974"/>
            <a:ext cx="1507025" cy="1507025"/>
          </a:xfrm>
          <a:prstGeom prst="ellipse">
            <a:avLst/>
          </a:prstGeom>
          <a:solidFill>
            <a:srgbClr val="E1B369"/>
          </a:solidFill>
          <a:ln w="76200">
            <a:solidFill>
              <a:srgbClr val="D45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8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2</a:t>
            </a:r>
            <a:endParaRPr lang="en-US" altLang="zh-CN" sz="88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400956" y="3954188"/>
            <a:ext cx="1307355" cy="1307355"/>
          </a:xfrm>
          <a:prstGeom prst="ellipse">
            <a:avLst/>
          </a:prstGeom>
          <a:solidFill>
            <a:srgbClr val="E1B369"/>
          </a:solidFill>
          <a:ln w="76200">
            <a:solidFill>
              <a:srgbClr val="204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800">
                <a:solidFill>
                  <a:srgbClr val="D45045"/>
                </a:solidFill>
                <a:latin typeface="方正康体_GBK" panose="03000509000000000000" charset="-122"/>
                <a:ea typeface="方正康体_GBK" panose="03000509000000000000" charset="-122"/>
              </a:rPr>
              <a:t>3</a:t>
            </a:r>
            <a:endParaRPr lang="en-US" altLang="zh-CN" sz="8800">
              <a:solidFill>
                <a:srgbClr val="D45045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425485" y="4397478"/>
            <a:ext cx="922936" cy="922936"/>
          </a:xfrm>
          <a:prstGeom prst="ellipse">
            <a:avLst/>
          </a:prstGeom>
          <a:solidFill>
            <a:srgbClr val="E1B369"/>
          </a:solidFill>
          <a:ln w="57150">
            <a:solidFill>
              <a:srgbClr val="D45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6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4</a:t>
            </a:r>
            <a:endParaRPr lang="en-US" altLang="zh-CN" sz="66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25875" y="589280"/>
            <a:ext cx="53644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CONTENT</a:t>
            </a:r>
            <a:endParaRPr lang="en-US" altLang="zh-CN" sz="6000" dirty="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  <a:p>
            <a:r>
              <a:rPr lang="zh-CN" altLang="en-US" sz="3200" b="1">
                <a:solidFill>
                  <a:srgbClr val="204354"/>
                </a:solidFill>
                <a:latin typeface="方正幼线简体" panose="03000509000000000000" charset="-122"/>
                <a:ea typeface="方正幼线简体" panose="03000509000000000000" charset="-122"/>
              </a:rPr>
              <a:t>目录</a:t>
            </a:r>
            <a:endParaRPr lang="zh-CN" altLang="en-US" sz="3200" b="1">
              <a:solidFill>
                <a:srgbClr val="204354"/>
              </a:solidFill>
              <a:latin typeface="方正幼线简体" panose="03000509000000000000" charset="-122"/>
              <a:ea typeface="方正幼线简体" panose="03000509000000000000" charset="-122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4196099" y="5320506"/>
            <a:ext cx="1400062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算法</a:t>
            </a:r>
            <a:r>
              <a:rPr lang="zh-CN" altLang="en-US" sz="20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简介</a:t>
            </a:r>
            <a:endParaRPr lang="zh-CN" altLang="en-US" sz="2000" b="1" dirty="0" smtClean="0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1660" y="5627370"/>
            <a:ext cx="1857375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倍增</a:t>
            </a:r>
            <a:r>
              <a:rPr lang="en-US" altLang="zh-CN" sz="2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大跳</a:t>
            </a:r>
            <a:r>
              <a:rPr lang="en-US" altLang="zh-CN" sz="2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)</a:t>
            </a:r>
            <a:r>
              <a:rPr lang="zh-CN" altLang="en-US" sz="2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算法</a:t>
            </a:r>
            <a:endParaRPr lang="zh-CN" altLang="en-US" sz="2000" b="1" dirty="0" smtClean="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6398895" y="3150235"/>
            <a:ext cx="1061720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朴素算法</a:t>
            </a:r>
            <a:endParaRPr lang="zh-CN" altLang="en-US" sz="2000" b="1" dirty="0" smtClean="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0342264" y="3854291"/>
            <a:ext cx="1400062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2000" b="1" dirty="0" smtClean="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Tarjan</a:t>
            </a:r>
            <a:r>
              <a:rPr lang="zh-CN" altLang="en-US" sz="2000" b="1" dirty="0" smtClean="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算法</a:t>
            </a:r>
            <a:endParaRPr lang="zh-CN" altLang="en-US" sz="2000" b="1" dirty="0" smtClean="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1451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955" y="63690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Tarjan </a:t>
            </a:r>
            <a:r>
              <a:rPr lang="zh-CN" altLang="en-US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 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O(n)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离线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+O(1)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单次查询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55" y="2402205"/>
            <a:ext cx="4295775" cy="3600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95" y="2402205"/>
            <a:ext cx="1371600" cy="2724150"/>
          </a:xfrm>
          <a:prstGeom prst="rect">
            <a:avLst/>
          </a:prstGeom>
        </p:spPr>
      </p:pic>
      <p:pic>
        <p:nvPicPr>
          <p:cNvPr id="3" name="图片 2" descr="a3ebe3ccc3c5d42cac27c881dc681e4d"/>
          <p:cNvPicPr>
            <a:picLocks noChangeAspect="1"/>
          </p:cNvPicPr>
          <p:nvPr/>
        </p:nvPicPr>
        <p:blipFill>
          <a:blip r:embed="rId4"/>
          <a:srcRect l="8032" t="11779" r="12316"/>
          <a:stretch>
            <a:fillRect/>
          </a:stretch>
        </p:blipFill>
        <p:spPr>
          <a:xfrm>
            <a:off x="7024370" y="2423160"/>
            <a:ext cx="4189730" cy="42195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9955" y="1716405"/>
            <a:ext cx="97745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1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、先将所有查询复制一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份：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1451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955" y="63690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Tarjan </a:t>
            </a:r>
            <a:r>
              <a:rPr lang="zh-CN" altLang="en-US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 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O(n)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离线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+O(1)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单次查询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95" y="1701800"/>
            <a:ext cx="1371600" cy="2724150"/>
          </a:xfrm>
          <a:prstGeom prst="rect">
            <a:avLst/>
          </a:prstGeom>
        </p:spPr>
      </p:pic>
      <p:pic>
        <p:nvPicPr>
          <p:cNvPr id="3" name="图片 2" descr="a3ebe3ccc3c5d42cac27c881dc681e4d"/>
          <p:cNvPicPr>
            <a:picLocks noChangeAspect="1"/>
          </p:cNvPicPr>
          <p:nvPr/>
        </p:nvPicPr>
        <p:blipFill>
          <a:blip r:embed="rId3"/>
          <a:srcRect l="8032" t="11779" r="12316"/>
          <a:stretch>
            <a:fillRect/>
          </a:stretch>
        </p:blipFill>
        <p:spPr>
          <a:xfrm>
            <a:off x="7024370" y="2423160"/>
            <a:ext cx="4189730" cy="4219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1701800"/>
            <a:ext cx="4296410" cy="47104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1451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955" y="63690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Tarjan </a:t>
            </a:r>
            <a:r>
              <a:rPr lang="zh-CN" altLang="en-US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 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O(n)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离线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+O(1)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单次查询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40" y="1480820"/>
            <a:ext cx="3540760" cy="3881755"/>
          </a:xfrm>
          <a:prstGeom prst="rect">
            <a:avLst/>
          </a:prstGeom>
        </p:spPr>
      </p:pic>
      <p:pic>
        <p:nvPicPr>
          <p:cNvPr id="3" name="图片 2" descr="a3ebe3ccc3c5d42cac27c881dc681e4d"/>
          <p:cNvPicPr>
            <a:picLocks noChangeAspect="1"/>
          </p:cNvPicPr>
          <p:nvPr/>
        </p:nvPicPr>
        <p:blipFill>
          <a:blip r:embed="rId3"/>
          <a:srcRect l="8032" t="11779" r="12316"/>
          <a:stretch>
            <a:fillRect/>
          </a:stretch>
        </p:blipFill>
        <p:spPr>
          <a:xfrm>
            <a:off x="7871460" y="3142615"/>
            <a:ext cx="4189730" cy="42195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9955" y="1716405"/>
            <a:ext cx="97745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2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、遍历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树深度优先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搜索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55" y="2418080"/>
            <a:ext cx="4756150" cy="42398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1451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955" y="63690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Tarjan </a:t>
            </a:r>
            <a:r>
              <a:rPr lang="zh-CN" altLang="en-US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 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O(n)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离线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+O(1)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单次查询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40" y="1480820"/>
            <a:ext cx="3540760" cy="3881755"/>
          </a:xfrm>
          <a:prstGeom prst="rect">
            <a:avLst/>
          </a:prstGeom>
        </p:spPr>
      </p:pic>
      <p:pic>
        <p:nvPicPr>
          <p:cNvPr id="3" name="图片 2" descr="a3ebe3ccc3c5d42cac27c881dc681e4d"/>
          <p:cNvPicPr>
            <a:picLocks noChangeAspect="1"/>
          </p:cNvPicPr>
          <p:nvPr/>
        </p:nvPicPr>
        <p:blipFill>
          <a:blip r:embed="rId3"/>
          <a:srcRect l="8032" t="11779" r="12316"/>
          <a:stretch>
            <a:fillRect/>
          </a:stretch>
        </p:blipFill>
        <p:spPr>
          <a:xfrm>
            <a:off x="7871460" y="3142615"/>
            <a:ext cx="4189730" cy="42195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4565" y="1365250"/>
            <a:ext cx="50476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开始搜索：搜索时候会试图解决当前节点的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所有查询请求。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Tarjan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算法每次遍历完一个子节点后立刻将该子节点合并到当前节点，然后再遍历下一子节点。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20" y="2814955"/>
            <a:ext cx="4293870" cy="3849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1451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955" y="63690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Tarjan </a:t>
            </a:r>
            <a:r>
              <a:rPr lang="zh-CN" altLang="en-US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 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O(n)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离线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+O(1)</a:t>
            </a:r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单次查询</a:t>
            </a:r>
            <a:endParaRPr lang="zh-CN" altLang="en-US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40" y="1480820"/>
            <a:ext cx="3540760" cy="3881755"/>
          </a:xfrm>
          <a:prstGeom prst="rect">
            <a:avLst/>
          </a:prstGeom>
        </p:spPr>
      </p:pic>
      <p:pic>
        <p:nvPicPr>
          <p:cNvPr id="3" name="图片 2" descr="a3ebe3ccc3c5d42cac27c881dc681e4d"/>
          <p:cNvPicPr>
            <a:picLocks noChangeAspect="1"/>
          </p:cNvPicPr>
          <p:nvPr/>
        </p:nvPicPr>
        <p:blipFill>
          <a:blip r:embed="rId3"/>
          <a:srcRect l="8032" t="11779" r="12316"/>
          <a:stretch>
            <a:fillRect/>
          </a:stretch>
        </p:blipFill>
        <p:spPr>
          <a:xfrm>
            <a:off x="7871460" y="3142615"/>
            <a:ext cx="4189730" cy="4219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60" y="1417320"/>
            <a:ext cx="3096895" cy="2745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0" y="4236085"/>
            <a:ext cx="3510280" cy="2564765"/>
          </a:xfrm>
          <a:prstGeom prst="rect">
            <a:avLst/>
          </a:prstGeom>
        </p:spPr>
      </p:pic>
      <p:pic>
        <p:nvPicPr>
          <p:cNvPr id="10" name="图片 9" descr="343435383139303b333633373534363bbcfdcdb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20000">
            <a:off x="4211320" y="3390900"/>
            <a:ext cx="914400" cy="914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14190" y="1671955"/>
            <a:ext cx="5047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处理节点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6</a:t>
            </a:r>
            <a:endParaRPr lang="en-US" altLang="zh-CN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6&amp;5 --&gt; 1</a:t>
            </a:r>
            <a:endParaRPr lang="en-US" altLang="zh-CN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689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955" y="636905"/>
            <a:ext cx="55867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Tarjan </a:t>
            </a:r>
            <a:r>
              <a:rPr lang="zh-CN" altLang="en-US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算法</a:t>
            </a:r>
            <a:endParaRPr lang="zh-CN" altLang="en-US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55" y="1922145"/>
            <a:ext cx="2581275" cy="2686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80" y="1922145"/>
            <a:ext cx="2476500" cy="266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320" y="1867535"/>
            <a:ext cx="2293620" cy="2098675"/>
          </a:xfrm>
          <a:prstGeom prst="rect">
            <a:avLst/>
          </a:prstGeom>
        </p:spPr>
      </p:pic>
      <p:pic>
        <p:nvPicPr>
          <p:cNvPr id="3" name="图片 2" descr="a3ebe3ccc3c5d42cac27c881dc681e4d"/>
          <p:cNvPicPr>
            <a:picLocks noChangeAspect="1"/>
          </p:cNvPicPr>
          <p:nvPr/>
        </p:nvPicPr>
        <p:blipFill>
          <a:blip r:embed="rId5"/>
          <a:srcRect l="8032" t="11779" r="12316"/>
          <a:stretch>
            <a:fillRect/>
          </a:stretch>
        </p:blipFill>
        <p:spPr>
          <a:xfrm>
            <a:off x="6844030" y="2732405"/>
            <a:ext cx="4189730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056640"/>
            <a:ext cx="4449445" cy="4745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69790" y="3146425"/>
            <a:ext cx="913130" cy="1861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15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5</a:t>
            </a:r>
            <a:endParaRPr lang="en-US" altLang="zh-CN" sz="115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6342380" y="2531110"/>
            <a:ext cx="4623435" cy="61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4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Single Example</a:t>
            </a:r>
            <a:endParaRPr lang="en-US" altLang="zh-CN" sz="4000" b="1" dirty="0" smtClean="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97680" y="2531110"/>
            <a:ext cx="1249680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PART2</a:t>
            </a:r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21070" y="2531110"/>
            <a:ext cx="15430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22925" y="2531110"/>
            <a:ext cx="24574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75375" y="375412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例题</a:t>
            </a: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引出</a:t>
            </a:r>
            <a:endParaRPr lang="zh-CN" altLang="en-US" sz="3200" b="1" dirty="0" smtClean="0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689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D - How far away ？ HDU - 2586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7838" r="-202"/>
          <a:stretch>
            <a:fillRect/>
          </a:stretch>
        </p:blipFill>
        <p:spPr>
          <a:xfrm>
            <a:off x="892175" y="1487805"/>
            <a:ext cx="6917690" cy="4898390"/>
          </a:xfrm>
          <a:prstGeom prst="rect">
            <a:avLst/>
          </a:prstGeom>
        </p:spPr>
      </p:pic>
      <p:pic>
        <p:nvPicPr>
          <p:cNvPr id="34" name="图片 33" descr="f395a28f96d07358b564fff031a1ee7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7720330" y="2313305"/>
            <a:ext cx="4362450" cy="46526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7720" y="44386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D - How far away ？ HDU - 2586 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689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D - How far away ？ HDU - 2586</a:t>
            </a:r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7720330" y="2313305"/>
            <a:ext cx="4362450" cy="46526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7720" y="44386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D - How far away ？ HDU - 2586 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05" y="1378585"/>
            <a:ext cx="5781675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-14514"/>
            <a:ext cx="12192000" cy="6872514"/>
          </a:xfrm>
          <a:custGeom>
            <a:avLst/>
            <a:gdLst>
              <a:gd name="connsiteX0" fmla="*/ 0 w 1944914"/>
              <a:gd name="connsiteY0" fmla="*/ 0 h 6858000"/>
              <a:gd name="connsiteX1" fmla="*/ 1944914 w 1944914"/>
              <a:gd name="connsiteY1" fmla="*/ 0 h 6858000"/>
              <a:gd name="connsiteX2" fmla="*/ 1944914 w 1944914"/>
              <a:gd name="connsiteY2" fmla="*/ 6858000 h 6858000"/>
              <a:gd name="connsiteX3" fmla="*/ 0 w 1944914"/>
              <a:gd name="connsiteY3" fmla="*/ 6858000 h 6858000"/>
              <a:gd name="connsiteX4" fmla="*/ 0 w 1944914"/>
              <a:gd name="connsiteY4" fmla="*/ 0 h 6858000"/>
              <a:gd name="connsiteX0-1" fmla="*/ 0 w 3962399"/>
              <a:gd name="connsiteY0-2" fmla="*/ 0 h 6858000"/>
              <a:gd name="connsiteX1-3" fmla="*/ 3962399 w 3962399"/>
              <a:gd name="connsiteY1-4" fmla="*/ 29029 h 6858000"/>
              <a:gd name="connsiteX2-5" fmla="*/ 1944914 w 3962399"/>
              <a:gd name="connsiteY2-6" fmla="*/ 6858000 h 6858000"/>
              <a:gd name="connsiteX3-7" fmla="*/ 0 w 3962399"/>
              <a:gd name="connsiteY3-8" fmla="*/ 6858000 h 6858000"/>
              <a:gd name="connsiteX4-9" fmla="*/ 0 w 3962399"/>
              <a:gd name="connsiteY4-10" fmla="*/ 0 h 6858000"/>
              <a:gd name="connsiteX0-11" fmla="*/ 0 w 4034971"/>
              <a:gd name="connsiteY0-12" fmla="*/ 14514 h 6872514"/>
              <a:gd name="connsiteX1-13" fmla="*/ 4034971 w 4034971"/>
              <a:gd name="connsiteY1-14" fmla="*/ 0 h 6872514"/>
              <a:gd name="connsiteX2-15" fmla="*/ 1944914 w 4034971"/>
              <a:gd name="connsiteY2-16" fmla="*/ 6872514 h 6872514"/>
              <a:gd name="connsiteX3-17" fmla="*/ 0 w 4034971"/>
              <a:gd name="connsiteY3-18" fmla="*/ 6872514 h 6872514"/>
              <a:gd name="connsiteX4-19" fmla="*/ 0 w 4034971"/>
              <a:gd name="connsiteY4-20" fmla="*/ 14514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4971" h="6872514">
                <a:moveTo>
                  <a:pt x="0" y="14514"/>
                </a:moveTo>
                <a:lnTo>
                  <a:pt x="4034971" y="0"/>
                </a:lnTo>
                <a:lnTo>
                  <a:pt x="1944914" y="6872514"/>
                </a:lnTo>
                <a:lnTo>
                  <a:pt x="0" y="6872514"/>
                </a:lnTo>
                <a:lnTo>
                  <a:pt x="0" y="14514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D - How far away ？ HDU - 2586</a:t>
            </a:r>
            <a:endParaRPr lang="zh-CN" altLang="en-US"/>
          </a:p>
        </p:txBody>
      </p:sp>
      <p:pic>
        <p:nvPicPr>
          <p:cNvPr id="34" name="图片 33" descr="f395a28f96d07358b564fff031a1ee7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7720" y="443865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D - How far away ？ HDU - 2586 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974215"/>
            <a:ext cx="9201150" cy="421957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7984490" y="2595880"/>
            <a:ext cx="4362450" cy="46526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07720" y="1150620"/>
            <a:ext cx="97745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llca = lca(st,en);</a:t>
            </a:r>
            <a:endParaRPr lang="en-US" altLang="zh-CN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r>
              <a:rPr lang="zh-CN" altLang="en-US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请思考：</a:t>
            </a:r>
            <a:r>
              <a:rPr lang="en-US" altLang="zh-CN" sz="2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ans = ?? </a:t>
            </a:r>
            <a:endParaRPr lang="en-US" altLang="zh-CN" sz="2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056640"/>
            <a:ext cx="4449445" cy="4745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9785" y="3146425"/>
            <a:ext cx="993140" cy="1861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15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1</a:t>
            </a:r>
            <a:endParaRPr lang="en-US" altLang="zh-CN" sz="115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6342380" y="2531110"/>
            <a:ext cx="3295650" cy="61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4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Introduction</a:t>
            </a:r>
            <a:endParaRPr lang="en-US" altLang="zh-CN" sz="4000" b="1" dirty="0" smtClean="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97680" y="2531110"/>
            <a:ext cx="1249680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PART1</a:t>
            </a:r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21070" y="2531110"/>
            <a:ext cx="15430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22925" y="2531110"/>
            <a:ext cx="24574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75375" y="3754120"/>
            <a:ext cx="24314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LCA</a:t>
            </a: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算法</a:t>
            </a: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简介</a:t>
            </a:r>
            <a:endParaRPr lang="zh-CN" altLang="en-US" sz="3200" b="1" dirty="0" smtClean="0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635" y="596265"/>
            <a:ext cx="4395470" cy="5873750"/>
            <a:chOff x="-1" y="939"/>
            <a:chExt cx="6922" cy="9250"/>
          </a:xfrm>
        </p:grpSpPr>
        <p:pic>
          <p:nvPicPr>
            <p:cNvPr id="22" name="图片 21" descr="4210889f2d8c6faf92bc3205595e3074"/>
            <p:cNvPicPr>
              <a:picLocks noChangeAspect="1"/>
            </p:cNvPicPr>
            <p:nvPr/>
          </p:nvPicPr>
          <p:blipFill>
            <a:blip r:embed="rId2"/>
            <a:srcRect l="7719" t="11465"/>
            <a:stretch>
              <a:fillRect/>
            </a:stretch>
          </p:blipFill>
          <p:spPr>
            <a:xfrm>
              <a:off x="-1" y="939"/>
              <a:ext cx="6922" cy="925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 rot="21120000">
              <a:off x="5026" y="6228"/>
              <a:ext cx="16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rgbClr val="EEF4D6"/>
                  </a:solidFill>
                  <a:latin typeface="华康娃娃体W5(P)" panose="040B0500000000000000" charset="-122"/>
                  <a:ea typeface="华康娃娃体W5(P)" panose="040B0500000000000000" charset="-122"/>
                </a:rPr>
                <a:t>bye~</a:t>
              </a:r>
              <a:endParaRPr lang="en-US" altLang="zh-CN" sz="3200" b="1">
                <a:solidFill>
                  <a:srgbClr val="EEF4D6"/>
                </a:solidFill>
                <a:latin typeface="华康娃娃体W5(P)" panose="040B0500000000000000" charset="-122"/>
                <a:ea typeface="华康娃娃体W5(P)" panose="040B05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10935" y="2872105"/>
            <a:ext cx="417258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solidFill>
                  <a:srgbClr val="EEF4D6"/>
                </a:solidFill>
                <a:latin typeface="方正康体_GBK" panose="03000509000000000000" charset="-122"/>
                <a:ea typeface="方正康体_GBK" panose="03000509000000000000" charset="-122"/>
              </a:rPr>
              <a:t>THANKS</a:t>
            </a:r>
            <a:endParaRPr lang="en-US" altLang="zh-CN" sz="6600">
              <a:solidFill>
                <a:srgbClr val="EEF4D6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r>
              <a:rPr lang="zh-CN" altLang="en-US" sz="2800" b="1">
                <a:solidFill>
                  <a:srgbClr val="EEF4D6"/>
                </a:solidFill>
                <a:latin typeface="方正幼线简体" panose="03000509000000000000" charset="-122"/>
                <a:ea typeface="方正幼线简体" panose="03000509000000000000" charset="-122"/>
              </a:rPr>
              <a:t>谢谢观看</a:t>
            </a:r>
            <a:endParaRPr lang="zh-CN" altLang="en-US" sz="2800" b="1">
              <a:solidFill>
                <a:srgbClr val="EEF4D6"/>
              </a:solidFill>
              <a:latin typeface="方正幼线简体" panose="03000509000000000000" charset="-122"/>
              <a:ea typeface="方正幼线简体" panose="03000509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09415" y="3047365"/>
            <a:ext cx="1875155" cy="533400"/>
            <a:chOff x="6743" y="3962"/>
            <a:chExt cx="2953" cy="840"/>
          </a:xfrm>
        </p:grpSpPr>
        <p:sp>
          <p:nvSpPr>
            <p:cNvPr id="6" name="圆角矩形 5"/>
            <p:cNvSpPr/>
            <p:nvPr/>
          </p:nvSpPr>
          <p:spPr>
            <a:xfrm>
              <a:off x="6743" y="3962"/>
              <a:ext cx="1968" cy="840"/>
            </a:xfrm>
            <a:prstGeom prst="roundRect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454" y="3962"/>
              <a:ext cx="243" cy="840"/>
            </a:xfrm>
            <a:prstGeom prst="roundRect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830" y="3962"/>
              <a:ext cx="387" cy="840"/>
            </a:xfrm>
            <a:prstGeom prst="roundRect">
              <a:avLst/>
            </a:prstGeom>
            <a:solidFill>
              <a:srgbClr val="FF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6303010" y="4410075"/>
            <a:ext cx="5356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特别鸣谢师哥</a:t>
            </a:r>
            <a:r>
              <a:rPr lang="en-US" altLang="zh-CN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 PICPIC</a:t>
            </a:r>
            <a:r>
              <a:rPr lang="zh-CN" altLang="en-US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的视频讲解</a:t>
            </a:r>
            <a:endParaRPr lang="en-US" altLang="zh-CN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  <a:p>
            <a:r>
              <a:rPr lang="en-US" altLang="zh-CN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https://www.bilibili.com/video/BV1nE411L7rz</a:t>
            </a:r>
            <a:endParaRPr lang="en-US" altLang="zh-CN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-172277" y="1"/>
            <a:ext cx="8503870" cy="6858000"/>
          </a:xfrm>
          <a:custGeom>
            <a:avLst/>
            <a:gdLst>
              <a:gd name="connsiteX0" fmla="*/ 0 w 8503870"/>
              <a:gd name="connsiteY0" fmla="*/ 0 h 6858000"/>
              <a:gd name="connsiteX1" fmla="*/ 8013974 w 8503870"/>
              <a:gd name="connsiteY1" fmla="*/ 0 h 6858000"/>
              <a:gd name="connsiteX2" fmla="*/ 8058514 w 8503870"/>
              <a:gd name="connsiteY2" fmla="*/ 111635 h 6858000"/>
              <a:gd name="connsiteX3" fmla="*/ 8503870 w 8503870"/>
              <a:gd name="connsiteY3" fmla="*/ 2609850 h 6858000"/>
              <a:gd name="connsiteX4" fmla="*/ 7315408 w 8503870"/>
              <a:gd name="connsiteY4" fmla="*/ 6603125 h 6858000"/>
              <a:gd name="connsiteX5" fmla="*/ 7144113 w 8503870"/>
              <a:gd name="connsiteY5" fmla="*/ 6858000 h 6858000"/>
              <a:gd name="connsiteX6" fmla="*/ 0 w 85038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3870" h="6858000">
                <a:moveTo>
                  <a:pt x="0" y="0"/>
                </a:moveTo>
                <a:lnTo>
                  <a:pt x="8013974" y="0"/>
                </a:lnTo>
                <a:lnTo>
                  <a:pt x="8058514" y="111635"/>
                </a:lnTo>
                <a:cubicBezTo>
                  <a:pt x="8347950" y="900820"/>
                  <a:pt x="8503870" y="1739893"/>
                  <a:pt x="8503870" y="2609850"/>
                </a:cubicBezTo>
                <a:cubicBezTo>
                  <a:pt x="8503870" y="4055248"/>
                  <a:pt x="8073461" y="5415391"/>
                  <a:pt x="7315408" y="6603125"/>
                </a:cubicBezTo>
                <a:lnTo>
                  <a:pt x="7144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2717165"/>
            <a:ext cx="7195185" cy="3380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43330" y="2761615"/>
            <a:ext cx="64408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祖先</a:t>
            </a:r>
            <a:endParaRPr lang="zh-CN" altLang="en-US" sz="2400" dirty="0">
              <a:solidFill>
                <a:srgbClr val="204354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7920" y="974090"/>
            <a:ext cx="59759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Least Common Ancestor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(LCA)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5610" y="2650490"/>
            <a:ext cx="655320" cy="655320"/>
            <a:chOff x="1900" y="5102"/>
            <a:chExt cx="1032" cy="1032"/>
          </a:xfrm>
        </p:grpSpPr>
        <p:sp>
          <p:nvSpPr>
            <p:cNvPr id="6" name="菱形 5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204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D4504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5610" y="3930650"/>
            <a:ext cx="655320" cy="655320"/>
            <a:chOff x="1900" y="5102"/>
            <a:chExt cx="1032" cy="1032"/>
          </a:xfrm>
        </p:grpSpPr>
        <p:sp>
          <p:nvSpPr>
            <p:cNvPr id="16" name="菱形 15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204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D4504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243330" y="4028440"/>
            <a:ext cx="53594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公共祖先</a:t>
            </a:r>
            <a:endParaRPr lang="zh-CN" altLang="en-US" sz="2400" dirty="0">
              <a:solidFill>
                <a:srgbClr val="204354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16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注：公共祖先可以是本身</a:t>
            </a:r>
            <a:endParaRPr lang="zh-CN" altLang="en-US" sz="1600" dirty="0">
              <a:solidFill>
                <a:srgbClr val="204354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35610" y="5293360"/>
            <a:ext cx="655320" cy="655320"/>
            <a:chOff x="1900" y="5102"/>
            <a:chExt cx="1032" cy="1032"/>
          </a:xfrm>
        </p:grpSpPr>
        <p:sp>
          <p:nvSpPr>
            <p:cNvPr id="26" name="菱形 25"/>
            <p:cNvSpPr/>
            <p:nvPr/>
          </p:nvSpPr>
          <p:spPr>
            <a:xfrm>
              <a:off x="2032" y="5234"/>
              <a:ext cx="768" cy="768"/>
            </a:xfrm>
            <a:prstGeom prst="diamond">
              <a:avLst/>
            </a:prstGeom>
            <a:solidFill>
              <a:srgbClr val="204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/>
          </p:nvSpPr>
          <p:spPr>
            <a:xfrm>
              <a:off x="1900" y="5102"/>
              <a:ext cx="1032" cy="1032"/>
            </a:xfrm>
            <a:prstGeom prst="diamond">
              <a:avLst/>
            </a:prstGeom>
            <a:noFill/>
            <a:ln>
              <a:solidFill>
                <a:srgbClr val="D4504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435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297940" y="5390515"/>
            <a:ext cx="44132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最近公共祖先</a:t>
            </a:r>
            <a:endParaRPr lang="zh-CN" altLang="en-US" sz="2400" dirty="0">
              <a:solidFill>
                <a:srgbClr val="204354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16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在所有祖先中，深度最深的</a:t>
            </a:r>
            <a:r>
              <a:rPr lang="zh-CN" altLang="en-US" sz="1600" dirty="0">
                <a:solidFill>
                  <a:srgbClr val="20435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祖先</a:t>
            </a:r>
            <a:endParaRPr lang="zh-CN" altLang="en-US" sz="1600" dirty="0">
              <a:solidFill>
                <a:srgbClr val="204354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-172277" y="1"/>
            <a:ext cx="8503870" cy="6858000"/>
          </a:xfrm>
          <a:custGeom>
            <a:avLst/>
            <a:gdLst>
              <a:gd name="connsiteX0" fmla="*/ 0 w 8503870"/>
              <a:gd name="connsiteY0" fmla="*/ 0 h 6858000"/>
              <a:gd name="connsiteX1" fmla="*/ 8013974 w 8503870"/>
              <a:gd name="connsiteY1" fmla="*/ 0 h 6858000"/>
              <a:gd name="connsiteX2" fmla="*/ 8058514 w 8503870"/>
              <a:gd name="connsiteY2" fmla="*/ 111635 h 6858000"/>
              <a:gd name="connsiteX3" fmla="*/ 8503870 w 8503870"/>
              <a:gd name="connsiteY3" fmla="*/ 2609850 h 6858000"/>
              <a:gd name="connsiteX4" fmla="*/ 7315408 w 8503870"/>
              <a:gd name="connsiteY4" fmla="*/ 6603125 h 6858000"/>
              <a:gd name="connsiteX5" fmla="*/ 7144113 w 8503870"/>
              <a:gd name="connsiteY5" fmla="*/ 6858000 h 6858000"/>
              <a:gd name="connsiteX6" fmla="*/ 0 w 85038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3870" h="6858000">
                <a:moveTo>
                  <a:pt x="0" y="0"/>
                </a:moveTo>
                <a:lnTo>
                  <a:pt x="8013974" y="0"/>
                </a:lnTo>
                <a:lnTo>
                  <a:pt x="8058514" y="111635"/>
                </a:lnTo>
                <a:cubicBezTo>
                  <a:pt x="8347950" y="900820"/>
                  <a:pt x="8503870" y="1739893"/>
                  <a:pt x="8503870" y="2609850"/>
                </a:cubicBezTo>
                <a:cubicBezTo>
                  <a:pt x="8503870" y="4055248"/>
                  <a:pt x="8073461" y="5415391"/>
                  <a:pt x="7315408" y="6603125"/>
                </a:cubicBezTo>
                <a:lnTo>
                  <a:pt x="7144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7920" y="974090"/>
            <a:ext cx="59759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Least Common Ancestor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  <a:p>
            <a:r>
              <a:rPr lang="en-US" altLang="zh-CN" sz="40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(LCA)</a:t>
            </a:r>
            <a:endParaRPr lang="en-US" altLang="zh-CN" sz="40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2607945"/>
            <a:ext cx="6866890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pic>
        <p:nvPicPr>
          <p:cNvPr id="19" name="图片 18" descr="68b0d3f0c8a0ff87cbb883ea2babfb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056640"/>
            <a:ext cx="4449445" cy="4745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9785" y="3146425"/>
            <a:ext cx="993140" cy="1861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1150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+mn-ea"/>
              </a:rPr>
              <a:t>2</a:t>
            </a:r>
            <a:endParaRPr lang="en-US" altLang="zh-CN" sz="1150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+mn-ea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6342380" y="2531110"/>
            <a:ext cx="4623435" cy="61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en-US" altLang="zh-CN" sz="4000" b="1" dirty="0" smtClean="0">
                <a:solidFill>
                  <a:srgbClr val="FFFFDF"/>
                </a:solidFill>
                <a:latin typeface="方正康体_GBK" panose="03000509000000000000" charset="-122"/>
                <a:ea typeface="方正康体_GBK" panose="03000509000000000000" charset="-122"/>
                <a:sym typeface="Arial" panose="020B0604020202020204" pitchFamily="34" charset="0"/>
              </a:rPr>
              <a:t>Simple Algorithm</a:t>
            </a:r>
            <a:endParaRPr lang="zh-CN" altLang="en-US" sz="4000" b="1" dirty="0" smtClean="0">
              <a:solidFill>
                <a:srgbClr val="FFFFDF"/>
              </a:solidFill>
              <a:latin typeface="方正康体_GBK" panose="03000509000000000000" charset="-122"/>
              <a:ea typeface="方正康体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97680" y="2531110"/>
            <a:ext cx="1249680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204354"/>
                </a:solidFill>
                <a:latin typeface="方正康体_GBK" panose="03000509000000000000" charset="-122"/>
                <a:ea typeface="方正康体_GBK" panose="03000509000000000000" charset="-122"/>
              </a:rPr>
              <a:t>PART2</a:t>
            </a:r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21070" y="2531110"/>
            <a:ext cx="15430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22925" y="2531110"/>
            <a:ext cx="245745" cy="533400"/>
          </a:xfrm>
          <a:prstGeom prst="roundRect">
            <a:avLst/>
          </a:prstGeom>
          <a:solidFill>
            <a:srgbClr val="FFF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400">
              <a:solidFill>
                <a:srgbClr val="204354"/>
              </a:solidFill>
              <a:latin typeface="方正康体_GBK" panose="03000509000000000000" charset="-122"/>
              <a:ea typeface="方正康体_GBK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75375" y="375412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216660">
              <a:spcBef>
                <a:spcPct val="20000"/>
              </a:spcBef>
              <a:defRPr/>
            </a:pPr>
            <a:r>
              <a:rPr lang="zh-CN" altLang="en-US" sz="3200" b="1" dirty="0" smtClean="0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  <a:sym typeface="Arial" panose="020B0604020202020204" pitchFamily="34" charset="0"/>
              </a:rPr>
              <a:t>朴素算法</a:t>
            </a:r>
            <a:endParaRPr lang="zh-CN" altLang="en-US" sz="3200" b="1" dirty="0" smtClean="0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36390" y="21526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</a:rPr>
              <a:t>朴素算法</a:t>
            </a:r>
            <a:endParaRPr lang="zh-CN" altLang="en-US" sz="4000" b="1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678305"/>
            <a:ext cx="6249670" cy="3721735"/>
          </a:xfrm>
          <a:prstGeom prst="rect">
            <a:avLst/>
          </a:prstGeom>
        </p:spPr>
      </p:pic>
      <p:pic>
        <p:nvPicPr>
          <p:cNvPr id="14" name="图片 13" descr="a64cbdbe5603d2df3be625f30f7062a8"/>
          <p:cNvPicPr>
            <a:picLocks noChangeAspect="1"/>
          </p:cNvPicPr>
          <p:nvPr/>
        </p:nvPicPr>
        <p:blipFill>
          <a:blip r:embed="rId3"/>
          <a:srcRect l="12329" t="11327" r="2069" b="3213"/>
          <a:stretch>
            <a:fillRect/>
          </a:stretch>
        </p:blipFill>
        <p:spPr>
          <a:xfrm>
            <a:off x="9432925" y="3391535"/>
            <a:ext cx="2621280" cy="3400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13575" y="1806575"/>
            <a:ext cx="37649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算法</a:t>
            </a:r>
            <a:r>
              <a:rPr lang="zh-CN" altLang="en-US" sz="24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核心思想：</a:t>
            </a:r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24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0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</a:t>
            </a:r>
            <a:r>
              <a:rPr lang="zh-CN" altLang="en-US" sz="20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首先将深度更深的节点跳到与另一个节点的相同深度处</a:t>
            </a:r>
            <a:endParaRPr lang="zh-CN" altLang="en-US" sz="20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0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</a:t>
            </a:r>
            <a:r>
              <a:rPr lang="zh-CN" altLang="en-US" sz="20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两节点同时上跳，直到</a:t>
            </a:r>
            <a:r>
              <a:rPr lang="zh-CN" altLang="en-US" sz="2000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相遇</a:t>
            </a:r>
            <a:endParaRPr lang="zh-CN" altLang="en-US" sz="2000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63695" y="32448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</a:rPr>
              <a:t>朴素算法</a:t>
            </a:r>
            <a:endParaRPr lang="zh-CN" altLang="en-US" sz="4000" b="1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35750" y="1457325"/>
            <a:ext cx="37649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假设我们已经知道了所有节点的深度信息和祖先信息</a:t>
            </a:r>
            <a:endParaRPr lang="zh-CN" altLang="en-US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-647" b="2065"/>
          <a:stretch>
            <a:fillRect/>
          </a:stretch>
        </p:blipFill>
        <p:spPr>
          <a:xfrm>
            <a:off x="361315" y="1688465"/>
            <a:ext cx="5827395" cy="433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2343150"/>
            <a:ext cx="3429000" cy="3676650"/>
          </a:xfrm>
          <a:prstGeom prst="rect">
            <a:avLst/>
          </a:prstGeom>
        </p:spPr>
      </p:pic>
      <p:pic>
        <p:nvPicPr>
          <p:cNvPr id="14" name="图片 13" descr="a64cbdbe5603d2df3be625f30f7062a8"/>
          <p:cNvPicPr>
            <a:picLocks noChangeAspect="1"/>
          </p:cNvPicPr>
          <p:nvPr/>
        </p:nvPicPr>
        <p:blipFill>
          <a:blip r:embed="rId4"/>
          <a:srcRect l="12329" t="11327" r="2069" b="3213"/>
          <a:stretch>
            <a:fillRect/>
          </a:stretch>
        </p:blipFill>
        <p:spPr>
          <a:xfrm>
            <a:off x="9432925" y="3391535"/>
            <a:ext cx="2621280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 descr="f395a28f96d07358b564fff031a1ee70"/>
          <p:cNvPicPr>
            <a:picLocks noChangeAspect="1"/>
          </p:cNvPicPr>
          <p:nvPr/>
        </p:nvPicPr>
        <p:blipFill>
          <a:blip r:embed="rId1">
            <a:lum bright="-12000"/>
          </a:blip>
          <a:srcRect l="78788" b="58527"/>
          <a:stretch>
            <a:fillRect/>
          </a:stretch>
        </p:blipFill>
        <p:spPr>
          <a:xfrm>
            <a:off x="10064750" y="-12065"/>
            <a:ext cx="2133600" cy="3766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63695" y="324485"/>
            <a:ext cx="3499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solidFill>
                  <a:srgbClr val="FFFFDF"/>
                </a:solidFill>
                <a:latin typeface="方正幼线简体" panose="03000509000000000000" charset="-122"/>
                <a:ea typeface="方正幼线简体" panose="03000509000000000000" charset="-122"/>
              </a:rPr>
              <a:t>朴素算法</a:t>
            </a:r>
            <a:endParaRPr lang="zh-CN" altLang="en-US" sz="4000" b="1">
              <a:solidFill>
                <a:srgbClr val="FFFFDF"/>
              </a:solidFill>
              <a:latin typeface="方正幼线简体" panose="03000509000000000000" charset="-122"/>
              <a:ea typeface="方正幼线简体" panose="03000509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17640" y="1420495"/>
            <a:ext cx="3574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我们通过</a:t>
            </a:r>
            <a:r>
              <a:rPr lang="en-US" altLang="zh-CN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DFS</a:t>
            </a:r>
            <a:r>
              <a:rPr lang="zh-CN" altLang="en-US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先序遍历树来</a:t>
            </a:r>
            <a:r>
              <a:rPr lang="zh-CN" altLang="en-US" dirty="0">
                <a:solidFill>
                  <a:srgbClr val="FFFFD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得到深度信息和祖先信息</a:t>
            </a:r>
            <a:endParaRPr lang="zh-CN" altLang="en-US" dirty="0">
              <a:solidFill>
                <a:srgbClr val="FFFFD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" y="2588895"/>
            <a:ext cx="5728970" cy="3411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0" y="2343150"/>
            <a:ext cx="3381375" cy="3657600"/>
          </a:xfrm>
          <a:prstGeom prst="rect">
            <a:avLst/>
          </a:prstGeom>
        </p:spPr>
      </p:pic>
      <p:pic>
        <p:nvPicPr>
          <p:cNvPr id="14" name="图片 13" descr="a64cbdbe5603d2df3be625f30f7062a8"/>
          <p:cNvPicPr>
            <a:picLocks noChangeAspect="1"/>
          </p:cNvPicPr>
          <p:nvPr/>
        </p:nvPicPr>
        <p:blipFill>
          <a:blip r:embed="rId4"/>
          <a:srcRect l="12329" t="11327" r="2069" b="3213"/>
          <a:stretch>
            <a:fillRect/>
          </a:stretch>
        </p:blipFill>
        <p:spPr>
          <a:xfrm>
            <a:off x="9432925" y="3391535"/>
            <a:ext cx="2621280" cy="34004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31,&quot;width&quot;:3360}"/>
</p:tagLst>
</file>

<file path=ppt/tags/tag2.xml><?xml version="1.0" encoding="utf-8"?>
<p:tagLst xmlns:p="http://schemas.openxmlformats.org/presentationml/2006/main">
  <p:tag name="KSO_WM_UNIT_PLACING_PICTURE_USER_VIEWPORT" val="{&quot;height&quot;:7473,&quot;width&quot;:7007}"/>
</p:tagLst>
</file>

<file path=ppt/tags/tag3.xml><?xml version="1.0" encoding="utf-8"?>
<p:tagLst xmlns:p="http://schemas.openxmlformats.org/presentationml/2006/main">
  <p:tag name="KSO_WM_UNIT_PLACING_PICTURE_USER_VIEWPORT" val="{&quot;height&quot;:5931,&quot;width&quot;:3360}"/>
</p:tagLst>
</file>

<file path=ppt/tags/tag4.xml><?xml version="1.0" encoding="utf-8"?>
<p:tagLst xmlns:p="http://schemas.openxmlformats.org/presentationml/2006/main">
  <p:tag name="KSO_WM_UNIT_PLACING_PICTURE_USER_VIEWPORT" val="{&quot;height&quot;:7473,&quot;width&quot;:7007}"/>
</p:tagLst>
</file>

<file path=ppt/tags/tag5.xml><?xml version="1.0" encoding="utf-8"?>
<p:tagLst xmlns:p="http://schemas.openxmlformats.org/presentationml/2006/main">
  <p:tag name="KSO_WM_UNIT_PLACING_PICTURE_USER_VIEWPORT" val="{&quot;height&quot;:5931,&quot;width&quot;:3360}"/>
</p:tagLst>
</file>

<file path=ppt/tags/tag6.xml><?xml version="1.0" encoding="utf-8"?>
<p:tagLst xmlns:p="http://schemas.openxmlformats.org/presentationml/2006/main">
  <p:tag name="KSO_WM_UNIT_PLACING_PICTURE_USER_VIEWPORT" val="{&quot;height&quot;:7473,&quot;width&quot;:700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1374</Words>
  <Application>WPS 演示</Application>
  <PresentationFormat>宽屏</PresentationFormat>
  <Paragraphs>181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华康娃娃体W5(P)</vt:lpstr>
      <vt:lpstr>方正康体_GBK</vt:lpstr>
      <vt:lpstr>方正幼线简体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染小柒</cp:lastModifiedBy>
  <cp:revision>14</cp:revision>
  <dcterms:created xsi:type="dcterms:W3CDTF">2015-05-05T08:02:00Z</dcterms:created>
  <dcterms:modified xsi:type="dcterms:W3CDTF">2022-03-30T03:05:49Z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v1.0_mb_WqZgce6/ZrpPt1c3waeaCA==</vt:lpwstr>
  </property>
  <property fmtid="{D5CDD505-2E9C-101B-9397-08002B2CF9AE}" pid="4" name="ICV">
    <vt:lpwstr>4B666BB7F04A446191BEE3461FA58FA5</vt:lpwstr>
  </property>
</Properties>
</file>